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98" r:id="rId2"/>
    <p:sldId id="256" r:id="rId3"/>
    <p:sldId id="260" r:id="rId4"/>
    <p:sldId id="285" r:id="rId5"/>
    <p:sldId id="262" r:id="rId6"/>
    <p:sldId id="264" r:id="rId7"/>
    <p:sldId id="263" r:id="rId8"/>
    <p:sldId id="281" r:id="rId9"/>
    <p:sldId id="282" r:id="rId10"/>
    <p:sldId id="286" r:id="rId11"/>
    <p:sldId id="269" r:id="rId12"/>
    <p:sldId id="270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300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7" r:id="rId32"/>
    <p:sldId id="299" r:id="rId33"/>
  </p:sldIdLst>
  <p:sldSz cx="9144000" cy="5148263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s Wang" initials="HW" lastIdx="14" clrIdx="0">
    <p:extLst/>
  </p:cmAuthor>
  <p:cmAuthor id="2" name="Miranda Chao" initials="MC" lastIdx="10" clrIdx="1"/>
  <p:cmAuthor id="3" name="Hans Wang" initials="HW [2]" lastIdx="1" clrIdx="2"/>
  <p:cmAuthor id="4" name="avd" initials="a" lastIdx="33" clrIdx="3"/>
  <p:cmAuthor id="5" name="Hans Wang" initials="HW [3]" lastIdx="1" clrIdx="4"/>
  <p:cmAuthor id="6" name="Nicholas  Turley" initials="NT" lastIdx="1" clrIdx="5"/>
  <p:cmAuthor id="7" name="Hans Wang" initials="HW [4]" lastIdx="1" clrIdx="6">
    <p:extLst/>
  </p:cmAuthor>
  <p:cmAuthor id="8" name="Hans Wang" initials="HW [5]" lastIdx="1" clrIdx="7">
    <p:extLst/>
  </p:cmAuthor>
  <p:cmAuthor id="9" name="Hans Wang" initials="HW [6]" lastIdx="1" clrIdx="8">
    <p:extLst/>
  </p:cmAuthor>
  <p:cmAuthor id="10" name="Hans Wang" initials="HW [7]" lastIdx="1" clrIdx="9">
    <p:extLst/>
  </p:cmAuthor>
  <p:cmAuthor id="11" name="Hans Wang" initials="HW [8]" lastIdx="1" clrIdx="10">
    <p:extLst/>
  </p:cmAuthor>
  <p:cmAuthor id="12" name="Hans Wang" initials="HW [9]" lastIdx="1" clrIdx="11">
    <p:extLst/>
  </p:cmAuthor>
  <p:cmAuthor id="13" name="Divya Mahadevan" initials="DM" lastIdx="1" clrIdx="12">
    <p:extLst/>
  </p:cmAuthor>
  <p:cmAuthor id="14" name="Renuka Diwan" initials="" lastIdx="3" clrIdx="13"/>
  <p:cmAuthor id="15" name="Kwon, Kyu Bin" initials="KKB" lastIdx="1" clrIdx="1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55"/>
    <p:restoredTop sz="93510" autoAdjust="0"/>
  </p:normalViewPr>
  <p:slideViewPr>
    <p:cSldViewPr snapToGrid="0" snapToObjects="1">
      <p:cViewPr varScale="1">
        <p:scale>
          <a:sx n="57" d="100"/>
          <a:sy n="57" d="100"/>
        </p:scale>
        <p:origin x="-104" y="-384"/>
      </p:cViewPr>
      <p:guideLst>
        <p:guide orient="horz" pos="162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37387-F5D9-CD43-8F4E-AAA5FF190C0D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C9E5C-8256-2246-9147-315AF1A37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1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C9E5C-8256-2246-9147-315AF1A375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1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D302F-E162-44B3-AE62-AD8A0759BD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8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03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46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67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89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89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89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54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C9E5C-8256-2246-9147-315AF1A375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39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22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C9E5C-8256-2246-9147-315AF1A375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92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C9E5C-8256-2246-9147-315AF1A375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5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C9E5C-8256-2246-9147-315AF1A375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54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A5F70-2039-F34D-BCA1-DB023E9D4E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7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C9E5C-8256-2246-9147-315AF1A375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77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D302F-E162-44B3-AE62-AD8A0759BD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7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552"/>
            <a:ext cx="6858000" cy="179235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4030"/>
            <a:ext cx="6858000" cy="124297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FF3F-0F10-5947-A5F7-1EB2FD502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3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097"/>
            <a:ext cx="1971675" cy="43629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097"/>
            <a:ext cx="5800725" cy="43629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FF3F-0F10-5947-A5F7-1EB2FD502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9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FF3F-0F10-5947-A5F7-1EB2FD5025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5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3491"/>
            <a:ext cx="7886700" cy="214153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5285"/>
            <a:ext cx="7886700" cy="112618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FF3F-0F10-5947-A5F7-1EB2FD502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4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486"/>
            <a:ext cx="3886200" cy="32665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0486"/>
            <a:ext cx="3886200" cy="32665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FF3F-0F10-5947-A5F7-1EB2FD502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9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4098"/>
            <a:ext cx="7886700" cy="9950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2040"/>
            <a:ext cx="3868340" cy="61850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80546"/>
            <a:ext cx="3868340" cy="276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2040"/>
            <a:ext cx="3887391" cy="61850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546"/>
            <a:ext cx="3887391" cy="276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FF3F-0F10-5947-A5F7-1EB2FD502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FF3F-0F10-5947-A5F7-1EB2FD502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4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FF3F-0F10-5947-A5F7-1EB2FD502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82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218"/>
            <a:ext cx="2949178" cy="120126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1255"/>
            <a:ext cx="4629150" cy="365860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4479"/>
            <a:ext cx="2949178" cy="286133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FF3F-0F10-5947-A5F7-1EB2FD502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07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218"/>
            <a:ext cx="2949178" cy="120126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1255"/>
            <a:ext cx="4629150" cy="365860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4479"/>
            <a:ext cx="2949178" cy="286133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FF3F-0F10-5947-A5F7-1EB2FD502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1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098"/>
            <a:ext cx="7886700" cy="995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486"/>
            <a:ext cx="7886700" cy="326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71678"/>
            <a:ext cx="20574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71D4C-08B6-C148-B0A1-EB09382F6E6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71678"/>
            <a:ext cx="30861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71678"/>
            <a:ext cx="2057400" cy="274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128000" y="4771677"/>
            <a:ext cx="787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9EF842D-010C-EE48-87BA-ECE4B9D9699E}" type="slidenum">
              <a:rPr lang="en-US" sz="1350" smtClean="0"/>
              <a:t>‹#›</a:t>
            </a:fld>
            <a:r>
              <a:rPr lang="en-US" sz="1350" dirty="0" smtClean="0"/>
              <a:t>/31</a:t>
            </a:r>
            <a:endParaRPr lang="en-US" sz="135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969086" y="4978986"/>
            <a:ext cx="11587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err="1">
                <a:latin typeface="Arial" charset="0"/>
                <a:ea typeface="Arial" charset="0"/>
                <a:cs typeface="Arial" charset="0"/>
              </a:rPr>
              <a:t>Andries</a:t>
            </a:r>
            <a:r>
              <a:rPr lang="en-US" sz="500" dirty="0">
                <a:latin typeface="Arial" charset="0"/>
                <a:ea typeface="Arial" charset="0"/>
                <a:cs typeface="Arial" charset="0"/>
              </a:rPr>
              <a:t> van Dam </a:t>
            </a:r>
            <a:r>
              <a:rPr lang="en-US" sz="500" dirty="0">
                <a:latin typeface="Arial" charset="0"/>
                <a:ea typeface="Arial" charset="0"/>
                <a:cs typeface="Arial" charset="0"/>
                <a:sym typeface="Symbol" charset="2"/>
              </a:rPr>
              <a:t></a:t>
            </a:r>
            <a:r>
              <a:rPr lang="en-US" sz="500" dirty="0">
                <a:latin typeface="Arial" charset="0"/>
                <a:ea typeface="Arial" charset="0"/>
                <a:cs typeface="Arial" charset="0"/>
              </a:rPr>
              <a:t> 2016 09/08/16</a:t>
            </a:r>
          </a:p>
        </p:txBody>
      </p:sp>
    </p:spTree>
    <p:extLst>
      <p:ext uri="{BB962C8B-B14F-4D97-AF65-F5344CB8AC3E}">
        <p14:creationId xmlns:p14="http://schemas.microsoft.com/office/powerpoint/2010/main" val="175731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charset="0"/>
        <a:buChar char="o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charset="2"/>
        <a:buChar char="§"/>
        <a:defRPr sz="1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8" Type="http://schemas.openxmlformats.org/officeDocument/2006/relationships/image" Target="../media/image20.png"/><Relationship Id="rId9" Type="http://schemas.openxmlformats.org/officeDocument/2006/relationships/image" Target="../media/image21.jp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Gateway to Computer Science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lecture is the introduction given to CS15 Students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present it in CS2 with the goal of interesting a few of you to consider further study in CS</a:t>
            </a:r>
          </a:p>
          <a:p>
            <a:endParaRPr lang="en-US" dirty="0"/>
          </a:p>
          <a:p>
            <a:r>
              <a:rPr lang="en-US" dirty="0" smtClean="0"/>
              <a:t>CS 2 has had a long history of convincing past students to pursue CS as a concentration with great success!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8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738"/>
            <a:ext cx="7886700" cy="9950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</a:rPr>
              <a:t>Dilemmas of the Digital Age (2/4)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002" y="841329"/>
            <a:ext cx="7886700" cy="42574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1910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000" dirty="0"/>
              <a:t>Dangers of yielding too much control to algorithms, some too complex to be understood by most people</a:t>
            </a:r>
          </a:p>
          <a:p>
            <a:pPr marL="914400" lvl="1" indent="-35560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800" dirty="0"/>
              <a:t>instability</a:t>
            </a:r>
            <a:r>
              <a:rPr lang="en-US" sz="1800" dirty="0"/>
              <a:t> in the stock market due to trading algorithms</a:t>
            </a:r>
            <a:endParaRPr lang="en" sz="1800" dirty="0"/>
          </a:p>
          <a:p>
            <a:pPr marL="914400" lvl="1" indent="-35560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800" dirty="0"/>
              <a:t>self</a:t>
            </a:r>
            <a:r>
              <a:rPr lang="en-US" sz="1800" dirty="0"/>
              <a:t>-piloting vehicles (autopilot on planes, driverless cars…)</a:t>
            </a:r>
          </a:p>
          <a:p>
            <a:pPr marL="914400" lvl="1" indent="-35560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sz="1800" dirty="0"/>
              <a:t>nuclear power </a:t>
            </a:r>
            <a:r>
              <a:rPr lang="en-US" sz="1800" dirty="0" smtClean="0"/>
              <a:t>plants</a:t>
            </a:r>
            <a:endParaRPr lang="en-US" sz="1800" dirty="0"/>
          </a:p>
          <a:p>
            <a:pPr marL="457200" indent="-41910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000" dirty="0" err="1"/>
              <a:t>Cyberfraud</a:t>
            </a:r>
            <a:r>
              <a:rPr lang="en-US" sz="2000" dirty="0"/>
              <a:t>, </a:t>
            </a:r>
            <a:r>
              <a:rPr lang="en-US" sz="2000" dirty="0" err="1"/>
              <a:t>Cybercrime</a:t>
            </a:r>
            <a:r>
              <a:rPr lang="en-US" sz="2000" dirty="0"/>
              <a:t>, </a:t>
            </a:r>
            <a:r>
              <a:rPr lang="en-US" sz="2000" dirty="0" err="1"/>
              <a:t>Cyberwarfare</a:t>
            </a:r>
            <a:endParaRPr lang="en" sz="2000" dirty="0"/>
          </a:p>
          <a:p>
            <a:pPr marL="914400" lvl="1" indent="-35560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800" dirty="0"/>
              <a:t>offense</a:t>
            </a:r>
            <a:r>
              <a:rPr lang="en-US" sz="1800" dirty="0"/>
              <a:t> has the advantage over defense</a:t>
            </a:r>
          </a:p>
          <a:p>
            <a:pPr marL="914400" lvl="1" indent="-35560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sz="1800" dirty="0"/>
              <a:t>schools in Russia, China, North Korea (at least)                          teach hacking…we’ve gone well beyond amateur</a:t>
            </a:r>
            <a:r>
              <a:rPr lang="en-US" dirty="0"/>
              <a:t>                                </a:t>
            </a:r>
            <a:r>
              <a:rPr lang="en-US" sz="1800" dirty="0"/>
              <a:t>hacking                                            </a:t>
            </a:r>
          </a:p>
          <a:p>
            <a:pPr marL="457200" indent="-41910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000" dirty="0"/>
              <a:t>Brown is strong in cybersecurity technology and policy</a:t>
            </a:r>
          </a:p>
          <a:p>
            <a:pPr marL="914400" lvl="1" indent="-355600">
              <a:lnSpc>
                <a:spcPct val="114999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endParaRPr lang="en" dirty="0"/>
          </a:p>
        </p:txBody>
      </p:sp>
      <p:pic>
        <p:nvPicPr>
          <p:cNvPr id="5" name="Picture 2" descr="http://upload.wikimedia.org/wikipedia/commons/1/1b/Google%27s_Lexus_RX_450h_Self-Driving_C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9225" y="2288846"/>
            <a:ext cx="2482850" cy="175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8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208301"/>
            <a:ext cx="8229240" cy="8571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Arial"/>
                <a:ea typeface="Arial"/>
              </a:rPr>
              <a:t>Dilemmas of the Digital Age (3/4)</a:t>
            </a:r>
            <a:endParaRPr dirty="0"/>
          </a:p>
        </p:txBody>
      </p:sp>
      <p:sp>
        <p:nvSpPr>
          <p:cNvPr id="8" name="Shape 36"/>
          <p:cNvSpPr txBox="1">
            <a:spLocks noGrp="1"/>
          </p:cNvSpPr>
          <p:nvPr>
            <p:ph type="body" idx="4294967295"/>
          </p:nvPr>
        </p:nvSpPr>
        <p:spPr>
          <a:xfrm>
            <a:off x="289560" y="844392"/>
            <a:ext cx="8229600" cy="37256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de-DE" sz="800" dirty="0">
              <a:latin typeface="+mn-lt"/>
            </a:endParaRPr>
          </a:p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x-none" sz="2400" dirty="0">
                <a:latin typeface="+mn-lt"/>
              </a:rPr>
              <a:t>Big Data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dirty="0">
                <a:latin typeface="+mn-lt"/>
              </a:rPr>
              <a:t>“data mining”, “machine learning”, statistics-based algorithms for detecting patterns, anomalies, etc.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dirty="0">
                <a:latin typeface="+mn-lt"/>
              </a:rPr>
              <a:t>search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dirty="0">
                <a:latin typeface="+mn-lt"/>
              </a:rPr>
              <a:t>real-time language translation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dirty="0">
                <a:latin typeface="+mn-lt"/>
              </a:rPr>
              <a:t>face recognition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dirty="0">
                <a:latin typeface="+mn-lt"/>
              </a:rPr>
              <a:t>gesture recognition for user interfaces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dirty="0">
                <a:latin typeface="+mn-lt"/>
              </a:rPr>
              <a:t>credit card fraud detection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dirty="0">
                <a:latin typeface="+mn-lt"/>
              </a:rPr>
              <a:t>crime and terrorism anticipation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dirty="0">
                <a:solidFill>
                  <a:srgbClr val="FF0000"/>
                </a:solidFill>
                <a:latin typeface="+mn-lt"/>
              </a:rPr>
              <a:t>but what about privacy?!? </a:t>
            </a:r>
          </a:p>
        </p:txBody>
      </p:sp>
      <p:sp>
        <p:nvSpPr>
          <p:cNvPr id="2" name="Rectangle 1"/>
          <p:cNvSpPr/>
          <p:nvPr/>
        </p:nvSpPr>
        <p:spPr>
          <a:xfrm>
            <a:off x="4792548" y="429405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sz="1400" dirty="0"/>
              <a:t>Spielberg’s “Minority Report” with Tom Cruise</a:t>
            </a:r>
            <a:endParaRPr lang="en-US" sz="1400" dirty="0"/>
          </a:p>
        </p:txBody>
      </p:sp>
      <p:pic>
        <p:nvPicPr>
          <p:cNvPr id="3076" name="Picture 4" descr="https://www.artefactgroup.com/wp-content/uploads/2011/02/Tom-Cruise-minority-Re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9788" y="2098600"/>
            <a:ext cx="3277521" cy="20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5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85"/>
          <p:cNvPicPr/>
          <p:nvPr/>
        </p:nvPicPr>
        <p:blipFill>
          <a:blip r:embed="rId3"/>
          <a:stretch>
            <a:fillRect/>
          </a:stretch>
        </p:blipFill>
        <p:spPr>
          <a:xfrm>
            <a:off x="3254939" y="3315041"/>
            <a:ext cx="2769870" cy="1687148"/>
          </a:xfrm>
          <a:prstGeom prst="rect">
            <a:avLst/>
          </a:prstGeom>
        </p:spPr>
      </p:pic>
      <p:sp>
        <p:nvSpPr>
          <p:cNvPr id="92" name="TextShape 1"/>
          <p:cNvSpPr txBox="1"/>
          <p:nvPr/>
        </p:nvSpPr>
        <p:spPr>
          <a:xfrm>
            <a:off x="457200" y="-100309"/>
            <a:ext cx="8229240" cy="8571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Arial"/>
                <a:ea typeface="Arial"/>
              </a:rPr>
              <a:t>Dilemmas of the Digital Age (4/4)</a:t>
            </a:r>
            <a:endParaRPr dirty="0"/>
          </a:p>
        </p:txBody>
      </p:sp>
      <p:sp>
        <p:nvSpPr>
          <p:cNvPr id="10" name="Shape 30"/>
          <p:cNvSpPr txBox="1">
            <a:spLocks noGrp="1"/>
          </p:cNvSpPr>
          <p:nvPr>
            <p:ph type="body" idx="4294967295"/>
          </p:nvPr>
        </p:nvSpPr>
        <p:spPr>
          <a:xfrm>
            <a:off x="215758" y="714941"/>
            <a:ext cx="8848232" cy="291000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85000" lnSpcReduction="10000"/>
          </a:bodyPr>
          <a:lstStyle/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Big data &amp; personal privacy</a:t>
            </a:r>
          </a:p>
          <a:p>
            <a:pPr marL="9144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dirty="0"/>
              <a:t>information now more accessible than ever</a:t>
            </a:r>
          </a:p>
          <a:p>
            <a:pPr marL="9144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dirty="0"/>
              <a:t>threat to privacy represented by increasing storage of personally identifiable information – is there any real “anonymous data”?!?</a:t>
            </a:r>
            <a:endParaRPr lang="en-US" dirty="0"/>
          </a:p>
          <a:p>
            <a:pPr marL="9144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dirty="0"/>
              <a:t>Google search results influencing voter decision-making</a:t>
            </a:r>
            <a:endParaRPr lang="en" dirty="0"/>
          </a:p>
          <a:p>
            <a:pPr marL="9144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dirty="0"/>
              <a:t>NSA/Snowden Controversy; what about Google, Facebook, Microsoft and their data collection and use of that data – digital stuff is permanent, and you have no control over how it is used (Sun’s Scott McNealy – “privacy is dead, get over it</a:t>
            </a:r>
            <a:r>
              <a:rPr lang="en" dirty="0" smtClean="0"/>
              <a:t>!”)</a:t>
            </a:r>
            <a:endParaRPr lang="en-US" kern="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b="1" kern="0" dirty="0">
                <a:solidFill>
                  <a:srgbClr val="000000"/>
                </a:solidFill>
              </a:rPr>
              <a:t>Need an educated government, citizenry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2431"/>
            <a:ext cx="7429500" cy="417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30" y="1692828"/>
            <a:ext cx="2054018" cy="20540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14" y="1373981"/>
            <a:ext cx="2570901" cy="1508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10" y="4060560"/>
            <a:ext cx="3343275" cy="890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1" y="3761394"/>
            <a:ext cx="2114550" cy="1189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48" y="98686"/>
            <a:ext cx="2438000" cy="1070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240" y="222052"/>
            <a:ext cx="2691529" cy="16180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402681"/>
            <a:ext cx="2500313" cy="10929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39" y="1047154"/>
            <a:ext cx="2114550" cy="1585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1943"/>
            <a:ext cx="1714500" cy="1714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780166"/>
            <a:ext cx="1858229" cy="18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70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8850" y="-7417"/>
            <a:ext cx="9198101" cy="5089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960" y="288131"/>
            <a:ext cx="4171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1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350" dirty="0">
                <a:solidFill>
                  <a:srgbClr val="0066FF"/>
                </a:solidFill>
                <a:latin typeface="Baskerville Old Face" panose="02020602080505020303" pitchFamily="18" charset="0"/>
              </a:rPr>
              <a:t>Q</a:t>
            </a:r>
            <a:r>
              <a:rPr lang="en-US" sz="3000" dirty="0">
                <a:solidFill>
                  <a:srgbClr val="0066FF"/>
                </a:solidFill>
                <a:latin typeface="Baskerville Old Face" panose="02020602080505020303" pitchFamily="18" charset="0"/>
              </a:rPr>
              <a:t>:</a:t>
            </a:r>
            <a:r>
              <a:rPr lang="en-US" sz="1800" dirty="0">
                <a:solidFill>
                  <a:srgbClr val="0066FF"/>
                </a:solidFill>
                <a:latin typeface="Baskerville Old Face" panose="02020602080505020303" pitchFamily="18" charset="0"/>
              </a:rPr>
              <a:t> </a:t>
            </a:r>
            <a:r>
              <a:rPr lang="en-US" sz="1350" dirty="0">
                <a:solidFill>
                  <a:srgbClr val="0066FF"/>
                </a:solidFill>
                <a:latin typeface="Baskerville Old Face" panose="02020602080505020303" pitchFamily="18" charset="0"/>
              </a:rPr>
              <a:t> </a:t>
            </a:r>
            <a:r>
              <a:rPr lang="en-US" sz="3600" dirty="0"/>
              <a:t>Why is this happening?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8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23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688181"/>
            <a:ext cx="9048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Shape 1"/>
          <p:cNvSpPr txBox="1"/>
          <p:nvPr/>
        </p:nvSpPr>
        <p:spPr>
          <a:xfrm>
            <a:off x="605520" y="210960"/>
            <a:ext cx="7772040" cy="1159560"/>
          </a:xfrm>
          <a:prstGeom prst="rect">
            <a:avLst/>
          </a:prstGeom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Arial"/>
                <a:ea typeface="Arial"/>
              </a:rPr>
              <a:t>CSCI0150</a:t>
            </a:r>
            <a:endParaRPr dirty="0"/>
          </a:p>
        </p:txBody>
      </p:sp>
      <p:sp>
        <p:nvSpPr>
          <p:cNvPr id="20" name="TextShape 2"/>
          <p:cNvSpPr txBox="1"/>
          <p:nvPr/>
        </p:nvSpPr>
        <p:spPr>
          <a:xfrm>
            <a:off x="605520" y="1194480"/>
            <a:ext cx="7772040" cy="7844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</a:rPr>
              <a:t>(AKA CS15)</a:t>
            </a:r>
            <a:endParaRPr dirty="0"/>
          </a:p>
        </p:txBody>
      </p:sp>
      <p:sp>
        <p:nvSpPr>
          <p:cNvPr id="21" name="TextShape 3"/>
          <p:cNvSpPr txBox="1"/>
          <p:nvPr/>
        </p:nvSpPr>
        <p:spPr>
          <a:xfrm>
            <a:off x="585000" y="1775880"/>
            <a:ext cx="7772040" cy="78444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</a:rPr>
              <a:t>A Gateway to Computer Science</a:t>
            </a:r>
            <a:endParaRPr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227" y="2354041"/>
            <a:ext cx="4411226" cy="24704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2200" y="2360467"/>
            <a:ext cx="4411226" cy="247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0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345281"/>
            <a:ext cx="2525786" cy="2114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659731"/>
            <a:ext cx="3543300" cy="1771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230981"/>
            <a:ext cx="1885950" cy="1885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982447"/>
            <a:ext cx="2874747" cy="1951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37" y="3659982"/>
            <a:ext cx="3239238" cy="8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4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520974" y="22469"/>
            <a:ext cx="2103539" cy="21104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Mathematics</a:t>
            </a:r>
          </a:p>
        </p:txBody>
      </p:sp>
      <p:sp>
        <p:nvSpPr>
          <p:cNvPr id="8" name="Oval 7"/>
          <p:cNvSpPr/>
          <p:nvPr/>
        </p:nvSpPr>
        <p:spPr>
          <a:xfrm>
            <a:off x="4444605" y="-137146"/>
            <a:ext cx="2217839" cy="214195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Algorithms &amp; </a:t>
            </a:r>
            <a:r>
              <a:rPr lang="en-US" sz="1800" dirty="0" err="1">
                <a:solidFill>
                  <a:schemeClr val="tx1"/>
                </a:solidFill>
              </a:rPr>
              <a:t>ToC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256849" y="2015264"/>
            <a:ext cx="2333856" cy="227335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Politics</a:t>
            </a:r>
          </a:p>
        </p:txBody>
      </p:sp>
      <p:sp>
        <p:nvSpPr>
          <p:cNvPr id="10" name="Oval 9"/>
          <p:cNvSpPr/>
          <p:nvPr/>
        </p:nvSpPr>
        <p:spPr>
          <a:xfrm>
            <a:off x="5372100" y="1505331"/>
            <a:ext cx="2173217" cy="2087146"/>
          </a:xfrm>
          <a:prstGeom prst="ellipse">
            <a:avLst/>
          </a:prstGeom>
          <a:noFill/>
          <a:ln w="38100">
            <a:solidFill>
              <a:srgbClr val="4455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Systems</a:t>
            </a:r>
          </a:p>
        </p:txBody>
      </p:sp>
      <p:sp>
        <p:nvSpPr>
          <p:cNvPr id="11" name="Oval 10"/>
          <p:cNvSpPr/>
          <p:nvPr/>
        </p:nvSpPr>
        <p:spPr>
          <a:xfrm>
            <a:off x="3143250" y="1316831"/>
            <a:ext cx="2602710" cy="246414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Crypto</a:t>
            </a:r>
          </a:p>
        </p:txBody>
      </p:sp>
      <p:sp>
        <p:nvSpPr>
          <p:cNvPr id="12" name="Oval 11"/>
          <p:cNvSpPr/>
          <p:nvPr/>
        </p:nvSpPr>
        <p:spPr>
          <a:xfrm>
            <a:off x="2800350" y="3184120"/>
            <a:ext cx="2333856" cy="227335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Law</a:t>
            </a:r>
          </a:p>
        </p:txBody>
      </p:sp>
    </p:spTree>
    <p:extLst>
      <p:ext uri="{BB962C8B-B14F-4D97-AF65-F5344CB8AC3E}">
        <p14:creationId xmlns:p14="http://schemas.microsoft.com/office/powerpoint/2010/main" val="144463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Millionaire!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57200" y="96951"/>
            <a:ext cx="8524754" cy="11739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</a:rPr>
              <a:t>Computer Science at Brown Works on Hard Questions (1/6)</a:t>
            </a:r>
            <a:endParaRPr sz="2800" dirty="0"/>
          </a:p>
        </p:txBody>
      </p:sp>
      <p:sp>
        <p:nvSpPr>
          <p:cNvPr id="99" name="TextShape 2"/>
          <p:cNvSpPr txBox="1"/>
          <p:nvPr/>
        </p:nvSpPr>
        <p:spPr>
          <a:xfrm>
            <a:off x="312516" y="1179471"/>
            <a:ext cx="9016679" cy="2035800"/>
          </a:xfrm>
          <a:prstGeom prst="rect">
            <a:avLst/>
          </a:prstGeom>
        </p:spPr>
        <p:txBody>
          <a:bodyPr tIns="91440" bIns="91440"/>
          <a:lstStyle/>
          <a:p>
            <a:pPr marL="457200" indent="-457200">
              <a:buSzPct val="14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</a:rPr>
              <a:t>What technologies will help to shrink the size of computers?</a:t>
            </a:r>
            <a:endParaRPr sz="2400" dirty="0"/>
          </a:p>
          <a:p>
            <a:pPr marL="457200" indent="-457200">
              <a:buSzPct val="14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How can we make computers more secure?</a:t>
            </a:r>
          </a:p>
          <a:p>
            <a:pPr marL="457200" indent="-457200">
              <a:buSzPct val="14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What policies will reduce cybercrime and avoid cyberwar?</a:t>
            </a:r>
            <a:endParaRPr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753542" y="2701245"/>
            <a:ext cx="7474870" cy="1989000"/>
            <a:chOff x="674640" y="3125760"/>
            <a:chExt cx="7474870" cy="1989000"/>
          </a:xfrm>
        </p:grpSpPr>
        <p:grpSp>
          <p:nvGrpSpPr>
            <p:cNvPr id="2" name="Group 1"/>
            <p:cNvGrpSpPr/>
            <p:nvPr/>
          </p:nvGrpSpPr>
          <p:grpSpPr>
            <a:xfrm>
              <a:off x="674640" y="3236400"/>
              <a:ext cx="3841560" cy="1388160"/>
              <a:chOff x="674640" y="3236400"/>
              <a:chExt cx="3841560" cy="1388160"/>
            </a:xfrm>
          </p:grpSpPr>
          <p:pic>
            <p:nvPicPr>
              <p:cNvPr id="100" name="Shape 99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4640" y="3300840"/>
                <a:ext cx="1602000" cy="1258920"/>
              </a:xfrm>
              <a:prstGeom prst="rect">
                <a:avLst/>
              </a:prstGeom>
            </p:spPr>
          </p:pic>
          <p:pic>
            <p:nvPicPr>
              <p:cNvPr id="101" name="Shape 10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6120" y="3236400"/>
                <a:ext cx="2080080" cy="1388160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6780234" y="3125760"/>
              <a:ext cx="1369276" cy="1989000"/>
              <a:chOff x="6780234" y="3125760"/>
              <a:chExt cx="1369276" cy="1989000"/>
            </a:xfrm>
          </p:grpSpPr>
          <p:pic>
            <p:nvPicPr>
              <p:cNvPr id="102" name="Shape 10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5280" y="3125760"/>
                <a:ext cx="1082520" cy="1623960"/>
              </a:xfrm>
              <a:prstGeom prst="rect">
                <a:avLst/>
              </a:prstGeom>
            </p:spPr>
          </p:pic>
          <p:sp>
            <p:nvSpPr>
              <p:cNvPr id="104" name="CustomShape 4"/>
              <p:cNvSpPr/>
              <p:nvPr/>
            </p:nvSpPr>
            <p:spPr>
              <a:xfrm>
                <a:off x="6780234" y="4797600"/>
                <a:ext cx="1369276" cy="31716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>
                  <a:lnSpc>
                    <a:spcPct val="100000"/>
                  </a:lnSpc>
                </a:pPr>
                <a:r>
                  <a:rPr lang="en-US" sz="1400" b="1" dirty="0">
                    <a:solidFill>
                      <a:srgbClr val="000000"/>
                    </a:solidFill>
                    <a:latin typeface="Arial"/>
                    <a:ea typeface="Arial"/>
                  </a:rPr>
                  <a:t>John Savage</a:t>
                </a:r>
                <a:endParaRPr b="1" dirty="0"/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120101"/>
            <a:ext cx="8559479" cy="11739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</a:rPr>
              <a:t>Computer Science at Brown Works on Hard Questions (2/6)</a:t>
            </a:r>
            <a:endParaRPr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334367" y="1202620"/>
            <a:ext cx="8427493" cy="3723121"/>
            <a:chOff x="334367" y="1202620"/>
            <a:chExt cx="8427493" cy="3723121"/>
          </a:xfrm>
        </p:grpSpPr>
        <p:grpSp>
          <p:nvGrpSpPr>
            <p:cNvPr id="4" name="Group 3"/>
            <p:cNvGrpSpPr/>
            <p:nvPr/>
          </p:nvGrpSpPr>
          <p:grpSpPr>
            <a:xfrm>
              <a:off x="334367" y="1202620"/>
              <a:ext cx="8427493" cy="3723121"/>
              <a:chOff x="334367" y="1200239"/>
              <a:chExt cx="8427493" cy="3723121"/>
            </a:xfrm>
          </p:grpSpPr>
          <p:sp>
            <p:nvSpPr>
              <p:cNvPr id="106" name="TextShape 2"/>
              <p:cNvSpPr txBox="1"/>
              <p:nvPr/>
            </p:nvSpPr>
            <p:spPr>
              <a:xfrm>
                <a:off x="334367" y="1200239"/>
                <a:ext cx="8427493" cy="1868125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marL="457200" indent="-457200">
                  <a:buSzPct val="14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ea typeface="Arial"/>
                  </a:rPr>
                  <a:t>How can we build intelligent, autonomous, general-purpose robots capable of completing a variety of tasks? 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endParaRPr sz="2400" dirty="0"/>
              </a:p>
            </p:txBody>
          </p:sp>
          <p:sp>
            <p:nvSpPr>
              <p:cNvPr id="107" name="CustomShape 3"/>
              <p:cNvSpPr/>
              <p:nvPr/>
            </p:nvSpPr>
            <p:spPr>
              <a:xfrm>
                <a:off x="1729423" y="4606200"/>
                <a:ext cx="1602000" cy="31716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Arial"/>
                    <a:ea typeface="Arial"/>
                  </a:rPr>
                  <a:t>Intelligent Robots</a:t>
                </a:r>
                <a:endParaRPr dirty="0"/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5896603" y="2495928"/>
                <a:ext cx="1710443" cy="2427432"/>
                <a:chOff x="5896603" y="2495928"/>
                <a:chExt cx="1710443" cy="2427432"/>
              </a:xfrm>
            </p:grpSpPr>
            <p:sp>
              <p:nvSpPr>
                <p:cNvPr id="108" name="CustomShape 4"/>
                <p:cNvSpPr/>
                <p:nvPr/>
              </p:nvSpPr>
              <p:spPr>
                <a:xfrm>
                  <a:off x="5896603" y="4606200"/>
                  <a:ext cx="1710443" cy="317160"/>
                </a:xfrm>
                <a:prstGeom prst="rect">
                  <a:avLst/>
                </a:prstGeom>
              </p:spPr>
              <p:txBody>
                <a:bodyPr tIns="91440" bIns="91440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400" b="1" dirty="0">
                      <a:solidFill>
                        <a:srgbClr val="000000"/>
                      </a:solidFill>
                      <a:latin typeface="Arial"/>
                      <a:ea typeface="Arial"/>
                    </a:rPr>
                    <a:t>George </a:t>
                  </a:r>
                  <a:r>
                    <a:rPr lang="en-US" sz="1400" b="1" dirty="0" err="1">
                      <a:solidFill>
                        <a:srgbClr val="000000"/>
                      </a:solidFill>
                      <a:latin typeface="Arial"/>
                      <a:ea typeface="Arial"/>
                    </a:rPr>
                    <a:t>Konidaris</a:t>
                  </a:r>
                  <a:endParaRPr b="1" dirty="0"/>
                </a:p>
              </p:txBody>
            </p:sp>
            <p:pic>
              <p:nvPicPr>
                <p:cNvPr id="110" name="Shape 113"/>
                <p:cNvPicPr/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1788" y="2495928"/>
                  <a:ext cx="1420071" cy="2110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815" y="2498309"/>
              <a:ext cx="3293587" cy="21412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57200" y="120101"/>
            <a:ext cx="8686800" cy="11739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</a:rPr>
              <a:t>Computer Science at Brown Works on Hard Questions (3/6)</a:t>
            </a:r>
            <a:endParaRPr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202621"/>
            <a:ext cx="8229240" cy="3764790"/>
            <a:chOff x="457200" y="1200240"/>
            <a:chExt cx="8229240" cy="3764790"/>
          </a:xfrm>
        </p:grpSpPr>
        <p:grpSp>
          <p:nvGrpSpPr>
            <p:cNvPr id="4" name="Group 3"/>
            <p:cNvGrpSpPr/>
            <p:nvPr/>
          </p:nvGrpSpPr>
          <p:grpSpPr>
            <a:xfrm>
              <a:off x="457200" y="1200240"/>
              <a:ext cx="8229240" cy="3764790"/>
              <a:chOff x="457200" y="1200240"/>
              <a:chExt cx="8229240" cy="3764790"/>
            </a:xfrm>
          </p:grpSpPr>
          <p:sp>
            <p:nvSpPr>
              <p:cNvPr id="112" name="TextShape 2"/>
              <p:cNvSpPr txBox="1"/>
              <p:nvPr/>
            </p:nvSpPr>
            <p:spPr>
              <a:xfrm>
                <a:off x="457200" y="1200240"/>
                <a:ext cx="8229240" cy="117396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marL="457200" indent="-457200">
                  <a:buSzPct val="14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ea typeface="Arial"/>
                  </a:rPr>
                  <a:t>How can computers understand language to answer questions and hold conversations?</a:t>
                </a:r>
                <a:endParaRPr sz="2400" dirty="0"/>
              </a:p>
            </p:txBody>
          </p:sp>
          <p:sp>
            <p:nvSpPr>
              <p:cNvPr id="113" name="CustomShape 3"/>
              <p:cNvSpPr/>
              <p:nvPr/>
            </p:nvSpPr>
            <p:spPr>
              <a:xfrm>
                <a:off x="685800" y="4647870"/>
                <a:ext cx="3646440" cy="31716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</a:rPr>
                  <a:t>Natural Language Understanding</a:t>
                </a:r>
                <a:endParaRPr/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6118560" y="2374200"/>
                <a:ext cx="1766160" cy="2549160"/>
                <a:chOff x="6118560" y="2374200"/>
                <a:chExt cx="1766160" cy="2549160"/>
              </a:xfrm>
            </p:grpSpPr>
            <p:sp>
              <p:nvSpPr>
                <p:cNvPr id="114" name="CustomShape 4"/>
                <p:cNvSpPr/>
                <p:nvPr/>
              </p:nvSpPr>
              <p:spPr>
                <a:xfrm>
                  <a:off x="6118560" y="4606200"/>
                  <a:ext cx="1766160" cy="317160"/>
                </a:xfrm>
                <a:prstGeom prst="rect">
                  <a:avLst/>
                </a:prstGeom>
              </p:spPr>
              <p:txBody>
                <a:bodyPr tIns="91440" bIns="91440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400" b="1" dirty="0">
                      <a:solidFill>
                        <a:srgbClr val="000000"/>
                      </a:solidFill>
                      <a:latin typeface="Arial"/>
                      <a:ea typeface="Arial"/>
                    </a:rPr>
                    <a:t>Eugene </a:t>
                  </a:r>
                  <a:r>
                    <a:rPr lang="en-US" sz="1400" b="1" dirty="0" err="1">
                      <a:solidFill>
                        <a:srgbClr val="000000"/>
                      </a:solidFill>
                      <a:latin typeface="Arial"/>
                      <a:ea typeface="Arial"/>
                    </a:rPr>
                    <a:t>Charniak</a:t>
                  </a:r>
                  <a:endParaRPr b="1" dirty="0"/>
                </a:p>
              </p:txBody>
            </p:sp>
            <p:pic>
              <p:nvPicPr>
                <p:cNvPr id="116" name="Shape 123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57880" y="2374200"/>
                  <a:ext cx="1487520" cy="22316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895" y="2471060"/>
              <a:ext cx="3124249" cy="20379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120101"/>
            <a:ext cx="8501605" cy="11739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</a:rPr>
              <a:t>Computer Science at Brown Works on Hard Questions (4/6)</a:t>
            </a:r>
            <a:endParaRPr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457200" y="1316366"/>
            <a:ext cx="8229240" cy="3691815"/>
            <a:chOff x="457200" y="1316366"/>
            <a:chExt cx="8229240" cy="3691815"/>
          </a:xfrm>
        </p:grpSpPr>
        <p:grpSp>
          <p:nvGrpSpPr>
            <p:cNvPr id="4" name="Group 3"/>
            <p:cNvGrpSpPr/>
            <p:nvPr/>
          </p:nvGrpSpPr>
          <p:grpSpPr>
            <a:xfrm>
              <a:off x="457200" y="1316366"/>
              <a:ext cx="8229240" cy="3691815"/>
              <a:chOff x="457200" y="1313985"/>
              <a:chExt cx="8229240" cy="3691815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57200" y="1313985"/>
                <a:ext cx="8229240" cy="3691815"/>
                <a:chOff x="457200" y="1313985"/>
                <a:chExt cx="8229240" cy="3691815"/>
              </a:xfrm>
            </p:grpSpPr>
            <p:sp>
              <p:nvSpPr>
                <p:cNvPr id="124" name="TextShape 2"/>
                <p:cNvSpPr txBox="1"/>
                <p:nvPr/>
              </p:nvSpPr>
              <p:spPr>
                <a:xfrm>
                  <a:off x="457200" y="1313985"/>
                  <a:ext cx="8229240" cy="1612080"/>
                </a:xfrm>
                <a:prstGeom prst="rect">
                  <a:avLst/>
                </a:prstGeom>
              </p:spPr>
              <p:txBody>
                <a:bodyPr tIns="91440" bIns="91440"/>
                <a:lstStyle/>
                <a:p>
                  <a:pPr marL="457200" indent="-457200">
                    <a:buSzPct val="140000"/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rgbClr val="000000"/>
                      </a:solidFill>
                      <a:latin typeface="Arial"/>
                      <a:ea typeface="Arial"/>
                    </a:rPr>
                    <a:t>How can graphics, vision, and interaction techniques further our ability to edit and explore the visual world?</a:t>
                  </a:r>
                </a:p>
              </p:txBody>
            </p:sp>
            <p:sp>
              <p:nvSpPr>
                <p:cNvPr id="125" name="CustomShape 3"/>
                <p:cNvSpPr/>
                <p:nvPr/>
              </p:nvSpPr>
              <p:spPr>
                <a:xfrm>
                  <a:off x="891178" y="4688640"/>
                  <a:ext cx="3646440" cy="317160"/>
                </a:xfrm>
                <a:prstGeom prst="rect">
                  <a:avLst/>
                </a:prstGeom>
              </p:spPr>
              <p:txBody>
                <a:bodyPr tIns="91440" bIns="91440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rgbClr val="000000"/>
                      </a:solidFill>
                      <a:latin typeface="Arial"/>
                      <a:ea typeface="Arial"/>
                    </a:rPr>
                    <a:t>Graphics, Vision, and Interaction</a:t>
                  </a:r>
                  <a:endParaRPr dirty="0"/>
                </a:p>
              </p:txBody>
            </p:sp>
            <p:sp>
              <p:nvSpPr>
                <p:cNvPr id="126" name="CustomShape 4"/>
                <p:cNvSpPr/>
                <p:nvPr/>
              </p:nvSpPr>
              <p:spPr>
                <a:xfrm>
                  <a:off x="5813640" y="4682520"/>
                  <a:ext cx="1766160" cy="317160"/>
                </a:xfrm>
                <a:prstGeom prst="rect">
                  <a:avLst/>
                </a:prstGeom>
              </p:spPr>
              <p:txBody>
                <a:bodyPr tIns="91440" bIns="91440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400" b="1" dirty="0">
                      <a:solidFill>
                        <a:srgbClr val="000000"/>
                      </a:solidFill>
                      <a:latin typeface="Arial"/>
                      <a:ea typeface="Arial"/>
                    </a:rPr>
                    <a:t>James </a:t>
                  </a:r>
                  <a:r>
                    <a:rPr lang="en-US" sz="1400" b="1" dirty="0" err="1">
                      <a:solidFill>
                        <a:srgbClr val="000000"/>
                      </a:solidFill>
                      <a:latin typeface="Arial"/>
                      <a:ea typeface="Arial"/>
                    </a:rPr>
                    <a:t>Tompkin</a:t>
                  </a:r>
                  <a:endParaRPr b="1" dirty="0"/>
                </a:p>
                <a:p>
                  <a:pPr algn="ctr">
                    <a:lnSpc>
                      <a:spcPct val="100000"/>
                    </a:lnSpc>
                  </a:pPr>
                  <a:endParaRPr dirty="0"/>
                </a:p>
              </p:txBody>
            </p:sp>
          </p:grpSp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957693" y="2395279"/>
                <a:ext cx="1505349" cy="2194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40854" b="1688"/>
            <a:stretch/>
          </p:blipFill>
          <p:spPr>
            <a:xfrm>
              <a:off x="931795" y="2304839"/>
              <a:ext cx="3487805" cy="23398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120101"/>
            <a:ext cx="8686800" cy="11739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</a:rPr>
              <a:t>Computer Science at Brown Works on Hard Questions (5/6)</a:t>
            </a:r>
            <a:endParaRPr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457200" y="1186017"/>
            <a:ext cx="8229240" cy="3741441"/>
            <a:chOff x="457200" y="1200240"/>
            <a:chExt cx="8229240" cy="3741441"/>
          </a:xfrm>
        </p:grpSpPr>
        <p:sp>
          <p:nvSpPr>
            <p:cNvPr id="124" name="TextShape 2"/>
            <p:cNvSpPr txBox="1"/>
            <p:nvPr/>
          </p:nvSpPr>
          <p:spPr>
            <a:xfrm>
              <a:off x="457200" y="1200240"/>
              <a:ext cx="8229240" cy="1612080"/>
            </a:xfrm>
            <a:prstGeom prst="rect">
              <a:avLst/>
            </a:prstGeom>
          </p:spPr>
          <p:txBody>
            <a:bodyPr tIns="91440" bIns="91440"/>
            <a:lstStyle/>
            <a:p>
              <a:pPr marL="457200" indent="-457200">
                <a:buSzPct val="140000"/>
                <a:buFont typeface="Arial" panose="020B0604020202020204" pitchFamily="34" charset="0"/>
                <a:buChar char="•"/>
              </a:pPr>
              <a:endParaRPr lang="en-US" sz="1100" dirty="0" smtClean="0">
                <a:solidFill>
                  <a:srgbClr val="000000"/>
                </a:solidFill>
                <a:latin typeface="Arial"/>
                <a:ea typeface="Arial"/>
              </a:endParaRPr>
            </a:p>
            <a:p>
              <a:pPr marL="457200" indent="-457200">
                <a:buSzPct val="140000"/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rgbClr val="000000"/>
                  </a:solidFill>
                  <a:latin typeface="Arial"/>
                  <a:ea typeface="Arial"/>
                </a:rPr>
                <a:t>How </a:t>
              </a:r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</a:rPr>
                <a:t>can we understand and model the way humans interact with computers?</a:t>
              </a:r>
              <a:endParaRPr sz="2400" dirty="0"/>
            </a:p>
          </p:txBody>
        </p:sp>
        <p:sp>
          <p:nvSpPr>
            <p:cNvPr id="15" name="CustomShape 3"/>
            <p:cNvSpPr/>
            <p:nvPr/>
          </p:nvSpPr>
          <p:spPr>
            <a:xfrm>
              <a:off x="5180880" y="4400961"/>
              <a:ext cx="2894760" cy="54072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rgbClr val="000000"/>
                  </a:solidFill>
                  <a:latin typeface="Arial"/>
                  <a:ea typeface="Arial"/>
                </a:rPr>
                <a:t>Jeff Huang</a:t>
              </a:r>
              <a:endParaRPr b="1" dirty="0"/>
            </a:p>
          </p:txBody>
        </p:sp>
        <p:pic>
          <p:nvPicPr>
            <p:cNvPr id="3074" name="Picture 2" descr="Jeff Hua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800" y="2283351"/>
              <a:ext cx="1411740" cy="2117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1264040" y="2478023"/>
              <a:ext cx="2894760" cy="2328258"/>
              <a:chOff x="1179320" y="576862"/>
              <a:chExt cx="2894760" cy="2328258"/>
            </a:xfrm>
          </p:grpSpPr>
          <p:pic>
            <p:nvPicPr>
              <p:cNvPr id="17" name="Shape 14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3500" y="576862"/>
                <a:ext cx="2530080" cy="1787538"/>
              </a:xfrm>
              <a:prstGeom prst="rect">
                <a:avLst/>
              </a:prstGeom>
            </p:spPr>
          </p:pic>
          <p:sp>
            <p:nvSpPr>
              <p:cNvPr id="18" name="CustomShape 2"/>
              <p:cNvSpPr/>
              <p:nvPr/>
            </p:nvSpPr>
            <p:spPr>
              <a:xfrm>
                <a:off x="1179320" y="2364400"/>
                <a:ext cx="2894760" cy="540720"/>
              </a:xfrm>
              <a:prstGeom prst="rect">
                <a:avLst/>
              </a:prstGeom>
            </p:spPr>
            <p:txBody>
              <a:bodyPr tIns="91440" bIns="9144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dirty="0">
                    <a:solidFill>
                      <a:srgbClr val="000000"/>
                    </a:solidFill>
                    <a:latin typeface="Arial"/>
                    <a:ea typeface="Arial"/>
                  </a:rPr>
                  <a:t>Human-Computer Interaction</a:t>
                </a: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5284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120101"/>
            <a:ext cx="8547904" cy="11739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</a:rPr>
              <a:t>Computer Science at Brown Works on Hard Questions (6/6)</a:t>
            </a:r>
            <a:endParaRPr sz="2800" dirty="0"/>
          </a:p>
        </p:txBody>
      </p:sp>
      <p:sp>
        <p:nvSpPr>
          <p:cNvPr id="124" name="TextShape 2"/>
          <p:cNvSpPr txBox="1"/>
          <p:nvPr/>
        </p:nvSpPr>
        <p:spPr>
          <a:xfrm>
            <a:off x="457200" y="1231997"/>
            <a:ext cx="8229240" cy="1612080"/>
          </a:xfrm>
          <a:prstGeom prst="rect">
            <a:avLst/>
          </a:prstGeom>
        </p:spPr>
        <p:txBody>
          <a:bodyPr tIns="91440" bIns="91440"/>
          <a:lstStyle/>
          <a:p>
            <a:pPr marL="457200" indent="-457200">
              <a:buSzPct val="14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</a:rPr>
              <a:t>How do we build new programming languages?</a:t>
            </a:r>
          </a:p>
          <a:p>
            <a:pPr marL="457200" indent="-457200">
              <a:buSzPct val="14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How can we improve domains like security and networking?</a:t>
            </a:r>
          </a:p>
          <a:p>
            <a:pPr marL="457200" indent="-457200">
              <a:buSzPct val="14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How can we improve teaching computer science?</a:t>
            </a:r>
            <a:endParaRPr sz="2400" dirty="0"/>
          </a:p>
        </p:txBody>
      </p:sp>
      <p:sp>
        <p:nvSpPr>
          <p:cNvPr id="21" name="CustomShape 5"/>
          <p:cNvSpPr/>
          <p:nvPr/>
        </p:nvSpPr>
        <p:spPr>
          <a:xfrm>
            <a:off x="5451720" y="4710971"/>
            <a:ext cx="2894760" cy="540720"/>
          </a:xfrm>
          <a:prstGeom prst="rect">
            <a:avLst/>
          </a:prstGeom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1210031" y="4623880"/>
            <a:ext cx="6935549" cy="540720"/>
            <a:chOff x="1210030" y="4621498"/>
            <a:chExt cx="6935549" cy="540720"/>
          </a:xfrm>
        </p:grpSpPr>
        <p:sp>
          <p:nvSpPr>
            <p:cNvPr id="18" name="CustomShape 4"/>
            <p:cNvSpPr/>
            <p:nvPr/>
          </p:nvSpPr>
          <p:spPr>
            <a:xfrm>
              <a:off x="1210030" y="4621498"/>
              <a:ext cx="2894760" cy="54072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 err="1">
                  <a:solidFill>
                    <a:srgbClr val="000000"/>
                  </a:solidFill>
                  <a:latin typeface="Arial"/>
                  <a:ea typeface="Arial"/>
                </a:rPr>
                <a:t>Pyret</a:t>
              </a:r>
              <a:endParaRPr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52621" y="4682149"/>
              <a:ext cx="2492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rial" charset="0"/>
                  <a:ea typeface="Arial" charset="0"/>
                  <a:cs typeface="Arial" charset="0"/>
                </a:rPr>
                <a:t>Shriram</a:t>
              </a:r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400" dirty="0" err="1">
                  <a:latin typeface="Arial" charset="0"/>
                  <a:ea typeface="Arial" charset="0"/>
                  <a:cs typeface="Arial" charset="0"/>
                </a:rPr>
                <a:t>Krishnamurthi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52" y="3278691"/>
            <a:ext cx="3598831" cy="1168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830" y="2932581"/>
            <a:ext cx="1364539" cy="169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2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69934" y="240958"/>
            <a:ext cx="8589009" cy="8571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0000"/>
                </a:solidFill>
                <a:latin typeface="Arial"/>
                <a:ea typeface="Arial"/>
              </a:rPr>
              <a:t>CS: So Much More Than Programming! (1/2)</a:t>
            </a:r>
            <a:endParaRPr sz="3000" dirty="0"/>
          </a:p>
        </p:txBody>
      </p:sp>
      <p:sp>
        <p:nvSpPr>
          <p:cNvPr id="139" name="TextShape 2"/>
          <p:cNvSpPr txBox="1"/>
          <p:nvPr/>
        </p:nvSpPr>
        <p:spPr>
          <a:xfrm>
            <a:off x="457200" y="1202621"/>
            <a:ext cx="8229240" cy="3725280"/>
          </a:xfrm>
          <a:prstGeom prst="rect">
            <a:avLst/>
          </a:prstGeom>
        </p:spPr>
        <p:txBody>
          <a:bodyPr tIns="91440" bIns="91440" anchor="t"/>
          <a:lstStyle/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</a:rPr>
              <a:t>Computers are our only 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</a:rPr>
              <a:t>universal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</a:rPr>
              <a:t> machine, through the magic of software…</a:t>
            </a:r>
            <a:endParaRPr lang="en-US" sz="2400" dirty="0">
              <a:latin typeface="Arial"/>
              <a:ea typeface="Arial"/>
            </a:endParaRPr>
          </a:p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ea typeface="Arial"/>
            </a:endParaRPr>
          </a:p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"/>
              </a:rPr>
              <a:t>Programming is a means to an end, much like mathematics is…but they are both also fascinating topics in their own right!</a:t>
            </a:r>
            <a:endParaRPr lang="en-US" sz="2400" b="1" dirty="0">
              <a:latin typeface="Arial"/>
            </a:endParaRPr>
          </a:p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endParaRPr lang="en-US" sz="2400" b="1" dirty="0">
              <a:latin typeface="Arial"/>
            </a:endParaRPr>
          </a:p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</a:rPr>
              <a:t>Big push to learn how to “code”, but there is no “royal road” to programming or CS – it requires serious, sustained effort</a:t>
            </a:r>
            <a:endParaRPr lang="en-US" sz="2400" dirty="0">
              <a:latin typeface="Arial"/>
              <a:ea typeface="Arial"/>
            </a:endParaRPr>
          </a:p>
          <a:p>
            <a:pPr marL="457200" indent="-457200">
              <a:buSzPct val="130000"/>
              <a:buFont typeface="Arial" panose="020B0604020202020204" pitchFamily="34" charset="0"/>
              <a:buChar char="•"/>
            </a:pPr>
            <a:endParaRPr sz="11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457200" y="208301"/>
            <a:ext cx="8229240" cy="8571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Arial"/>
                <a:ea typeface="Arial"/>
              </a:rPr>
              <a:t>Computer Science (1/2)</a:t>
            </a:r>
            <a:endParaRPr dirty="0"/>
          </a:p>
        </p:txBody>
      </p:sp>
      <p:sp>
        <p:nvSpPr>
          <p:cNvPr id="8" name="Shape 60"/>
          <p:cNvSpPr txBox="1">
            <a:spLocks noGrp="1"/>
          </p:cNvSpPr>
          <p:nvPr>
            <p:ph type="body" idx="4294967295"/>
          </p:nvPr>
        </p:nvSpPr>
        <p:spPr>
          <a:xfrm>
            <a:off x="457200" y="1202532"/>
            <a:ext cx="8229600" cy="37256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 dirty="0">
                <a:latin typeface="+mn-lt"/>
              </a:rPr>
              <a:t>CS15 is </a:t>
            </a:r>
            <a:r>
              <a:rPr lang="en" sz="2400" dirty="0" smtClean="0">
                <a:latin typeface="+mn-lt"/>
              </a:rPr>
              <a:t>a start </a:t>
            </a:r>
            <a:r>
              <a:rPr lang="en" sz="2400" dirty="0">
                <a:latin typeface="+mn-lt"/>
              </a:rPr>
              <a:t>to </a:t>
            </a:r>
            <a:r>
              <a:rPr lang="en" sz="2400" dirty="0" smtClean="0">
                <a:latin typeface="+mn-lt"/>
              </a:rPr>
              <a:t>understanding </a:t>
            </a:r>
            <a:r>
              <a:rPr lang="en" sz="2400" dirty="0">
                <a:latin typeface="+mn-lt"/>
              </a:rPr>
              <a:t>computer science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2000" dirty="0">
                <a:latin typeface="+mn-lt"/>
              </a:rPr>
              <a:t>for your own intellectual interest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2000" dirty="0">
                <a:latin typeface="+mn-lt"/>
              </a:rPr>
              <a:t>for its enrichment of other fields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2000" dirty="0">
                <a:latin typeface="+mn-lt"/>
              </a:rPr>
              <a:t>for its combination of scientific, engineering, art and design concepts and practices, and as a “mode of thought” – “computational thinking”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08301"/>
            <a:ext cx="8229240" cy="8571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</a:rPr>
              <a:t>CS: So Much More Than Programming! (2/2)</a:t>
            </a:r>
            <a:endParaRPr sz="1100" dirty="0"/>
          </a:p>
        </p:txBody>
      </p:sp>
      <p:grpSp>
        <p:nvGrpSpPr>
          <p:cNvPr id="3" name="Group 2"/>
          <p:cNvGrpSpPr/>
          <p:nvPr/>
        </p:nvGrpSpPr>
        <p:grpSpPr>
          <a:xfrm>
            <a:off x="2971800" y="1278731"/>
            <a:ext cx="3429000" cy="3570690"/>
            <a:chOff x="2971800" y="1276350"/>
            <a:chExt cx="3429000" cy="3570690"/>
          </a:xfrm>
        </p:grpSpPr>
        <p:sp>
          <p:nvSpPr>
            <p:cNvPr id="2" name="Oval 1"/>
            <p:cNvSpPr/>
            <p:nvPr/>
          </p:nvSpPr>
          <p:spPr>
            <a:xfrm>
              <a:off x="2971800" y="1276350"/>
              <a:ext cx="3429000" cy="3429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stomShape 3"/>
            <p:cNvSpPr/>
            <p:nvPr/>
          </p:nvSpPr>
          <p:spPr>
            <a:xfrm>
              <a:off x="4189680" y="3989880"/>
              <a:ext cx="999720" cy="85716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Arial"/>
                  <a:ea typeface="Arial"/>
                </a:rPr>
                <a:t>CS</a:t>
              </a:r>
              <a:endParaRPr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95280" y="2447861"/>
            <a:ext cx="1388160" cy="1018440"/>
            <a:chOff x="3995280" y="2445480"/>
            <a:chExt cx="1388160" cy="1018440"/>
          </a:xfrm>
        </p:grpSpPr>
        <p:sp>
          <p:nvSpPr>
            <p:cNvPr id="143" name="CustomShape 4"/>
            <p:cNvSpPr/>
            <p:nvPr/>
          </p:nvSpPr>
          <p:spPr>
            <a:xfrm>
              <a:off x="3995280" y="2445480"/>
              <a:ext cx="1388160" cy="45864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  <a:ea typeface="Arial"/>
                </a:rPr>
                <a:t>programming</a:t>
              </a:r>
              <a:endParaRPr dirty="0"/>
            </a:p>
          </p:txBody>
        </p:sp>
        <p:sp>
          <p:nvSpPr>
            <p:cNvPr id="144" name="CustomShape 5"/>
            <p:cNvSpPr/>
            <p:nvPr/>
          </p:nvSpPr>
          <p:spPr>
            <a:xfrm>
              <a:off x="3995280" y="3005280"/>
              <a:ext cx="1388160" cy="45864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  <a:ea typeface="Arial"/>
                </a:rPr>
                <a:t>modeling</a:t>
              </a:r>
              <a:endParaRPr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8843" y="1261453"/>
            <a:ext cx="3429000" cy="3600360"/>
            <a:chOff x="5257440" y="1276350"/>
            <a:chExt cx="3429000" cy="3600360"/>
          </a:xfrm>
        </p:grpSpPr>
        <p:sp>
          <p:nvSpPr>
            <p:cNvPr id="11" name="Oval 10"/>
            <p:cNvSpPr/>
            <p:nvPr/>
          </p:nvSpPr>
          <p:spPr>
            <a:xfrm>
              <a:off x="5257440" y="1276350"/>
              <a:ext cx="3429000" cy="3429000"/>
            </a:xfrm>
            <a:prstGeom prst="ellipse">
              <a:avLst/>
            </a:prstGeom>
            <a:solidFill>
              <a:srgbClr val="4F81BD">
                <a:alpha val="5607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stomShape 3"/>
            <p:cNvSpPr/>
            <p:nvPr/>
          </p:nvSpPr>
          <p:spPr>
            <a:xfrm>
              <a:off x="6428456" y="4019550"/>
              <a:ext cx="1144320" cy="85716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Arial"/>
                  <a:ea typeface="Arial"/>
                </a:rPr>
                <a:t>Math</a:t>
              </a:r>
              <a:endParaRPr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01420" y="2355623"/>
            <a:ext cx="1388160" cy="1239210"/>
            <a:chOff x="5151120" y="2323140"/>
            <a:chExt cx="1388160" cy="1239210"/>
          </a:xfrm>
        </p:grpSpPr>
        <p:sp>
          <p:nvSpPr>
            <p:cNvPr id="16" name="CustomShape 4"/>
            <p:cNvSpPr/>
            <p:nvPr/>
          </p:nvSpPr>
          <p:spPr>
            <a:xfrm>
              <a:off x="5151120" y="2323140"/>
              <a:ext cx="1388160" cy="45864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theory</a:t>
              </a:r>
              <a:endParaRPr dirty="0"/>
            </a:p>
          </p:txBody>
        </p:sp>
        <p:sp>
          <p:nvSpPr>
            <p:cNvPr id="17" name="CustomShape 4"/>
            <p:cNvSpPr/>
            <p:nvPr/>
          </p:nvSpPr>
          <p:spPr>
            <a:xfrm>
              <a:off x="5151120" y="3103710"/>
              <a:ext cx="1388160" cy="45864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  <a:ea typeface="Arial"/>
                </a:rPr>
                <a:t>AI</a:t>
              </a:r>
              <a:endParaRPr dirty="0"/>
            </a:p>
          </p:txBody>
        </p:sp>
        <p:sp>
          <p:nvSpPr>
            <p:cNvPr id="18" name="CustomShape 4"/>
            <p:cNvSpPr/>
            <p:nvPr/>
          </p:nvSpPr>
          <p:spPr>
            <a:xfrm>
              <a:off x="5151120" y="2724150"/>
              <a:ext cx="1388160" cy="45864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  <a:ea typeface="Arial"/>
                </a:rPr>
                <a:t>algorithms</a:t>
              </a:r>
              <a:endParaRPr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03969" y="1261453"/>
            <a:ext cx="3429000" cy="3573180"/>
            <a:chOff x="6172200" y="1303530"/>
            <a:chExt cx="3429000" cy="3573180"/>
          </a:xfrm>
        </p:grpSpPr>
        <p:sp>
          <p:nvSpPr>
            <p:cNvPr id="22" name="Oval 21"/>
            <p:cNvSpPr/>
            <p:nvPr/>
          </p:nvSpPr>
          <p:spPr>
            <a:xfrm>
              <a:off x="6172200" y="1303530"/>
              <a:ext cx="3429000" cy="3429000"/>
            </a:xfrm>
            <a:prstGeom prst="ellipse">
              <a:avLst/>
            </a:prstGeom>
            <a:solidFill>
              <a:srgbClr val="00B050">
                <a:alpha val="5607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stomShape 3"/>
            <p:cNvSpPr/>
            <p:nvPr/>
          </p:nvSpPr>
          <p:spPr>
            <a:xfrm>
              <a:off x="6886016" y="4019550"/>
              <a:ext cx="2029384" cy="85716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rial"/>
                  <a:ea typeface="Arial"/>
                </a:rPr>
                <a:t>Engineering</a:t>
              </a:r>
              <a:endParaRPr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7436" y="2092039"/>
            <a:ext cx="1861921" cy="1981201"/>
            <a:chOff x="6917639" y="2261089"/>
            <a:chExt cx="1861921" cy="2187769"/>
          </a:xfrm>
        </p:grpSpPr>
        <p:sp>
          <p:nvSpPr>
            <p:cNvPr id="26" name="CustomShape 4"/>
            <p:cNvSpPr/>
            <p:nvPr/>
          </p:nvSpPr>
          <p:spPr>
            <a:xfrm>
              <a:off x="6917639" y="2261089"/>
              <a:ext cx="1845360" cy="393237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ial"/>
                </a:rPr>
                <a:t>systems</a:t>
              </a:r>
              <a:endParaRPr sz="1300" dirty="0"/>
            </a:p>
          </p:txBody>
        </p:sp>
        <p:sp>
          <p:nvSpPr>
            <p:cNvPr id="27" name="CustomShape 4"/>
            <p:cNvSpPr/>
            <p:nvPr/>
          </p:nvSpPr>
          <p:spPr>
            <a:xfrm>
              <a:off x="6917640" y="3241659"/>
              <a:ext cx="1845360" cy="786474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ial"/>
                </a:rPr>
                <a:t>robotics</a:t>
              </a:r>
              <a:endParaRPr sz="1300" dirty="0"/>
            </a:p>
          </p:txBody>
        </p:sp>
        <p:sp>
          <p:nvSpPr>
            <p:cNvPr id="28" name="CustomShape 4"/>
            <p:cNvSpPr/>
            <p:nvPr/>
          </p:nvSpPr>
          <p:spPr>
            <a:xfrm>
              <a:off x="6917639" y="2619961"/>
              <a:ext cx="1845360" cy="650867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ial"/>
                  <a:ea typeface="Arial"/>
                </a:rPr>
                <a:t>distributed and cloud computing</a:t>
              </a:r>
              <a:endParaRPr sz="1300" dirty="0"/>
            </a:p>
          </p:txBody>
        </p:sp>
        <p:sp>
          <p:nvSpPr>
            <p:cNvPr id="29" name="CustomShape 4"/>
            <p:cNvSpPr/>
            <p:nvPr/>
          </p:nvSpPr>
          <p:spPr>
            <a:xfrm>
              <a:off x="6934200" y="3662385"/>
              <a:ext cx="1845360" cy="786473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ial"/>
                </a:rPr>
                <a:t>computers</a:t>
              </a:r>
              <a:endParaRPr sz="13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71800" y="-427894"/>
            <a:ext cx="3429000" cy="3429000"/>
            <a:chOff x="-419582" y="313267"/>
            <a:chExt cx="3429000" cy="3429000"/>
          </a:xfrm>
        </p:grpSpPr>
        <p:sp>
          <p:nvSpPr>
            <p:cNvPr id="32" name="Oval 31"/>
            <p:cNvSpPr/>
            <p:nvPr/>
          </p:nvSpPr>
          <p:spPr>
            <a:xfrm>
              <a:off x="-419582" y="313267"/>
              <a:ext cx="3429000" cy="3429000"/>
            </a:xfrm>
            <a:prstGeom prst="ellipse">
              <a:avLst/>
            </a:prstGeom>
            <a:solidFill>
              <a:schemeClr val="accent6">
                <a:lumMod val="75000"/>
                <a:alpha val="5607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stomShape 3"/>
            <p:cNvSpPr/>
            <p:nvPr/>
          </p:nvSpPr>
          <p:spPr>
            <a:xfrm>
              <a:off x="303880" y="621063"/>
              <a:ext cx="2029384" cy="857160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Arial"/>
                  <a:ea typeface="Arial"/>
                </a:rPr>
                <a:t>Art &amp; Design</a:t>
              </a:r>
              <a:endParaRPr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787274" y="1771843"/>
            <a:ext cx="1845361" cy="1600201"/>
            <a:chOff x="6917639" y="2261089"/>
            <a:chExt cx="1845361" cy="1767044"/>
          </a:xfrm>
        </p:grpSpPr>
        <p:sp>
          <p:nvSpPr>
            <p:cNvPr id="35" name="CustomShape 4"/>
            <p:cNvSpPr/>
            <p:nvPr/>
          </p:nvSpPr>
          <p:spPr>
            <a:xfrm>
              <a:off x="6917639" y="2261089"/>
              <a:ext cx="1845360" cy="393237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graphics</a:t>
              </a:r>
              <a:endParaRPr dirty="0"/>
            </a:p>
          </p:txBody>
        </p:sp>
        <p:sp>
          <p:nvSpPr>
            <p:cNvPr id="36" name="CustomShape 4"/>
            <p:cNvSpPr/>
            <p:nvPr/>
          </p:nvSpPr>
          <p:spPr>
            <a:xfrm>
              <a:off x="6917640" y="3241659"/>
              <a:ext cx="1845360" cy="786474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e-books</a:t>
              </a:r>
              <a:endParaRPr dirty="0"/>
            </a:p>
          </p:txBody>
        </p:sp>
        <p:sp>
          <p:nvSpPr>
            <p:cNvPr id="37" name="CustomShape 4"/>
            <p:cNvSpPr/>
            <p:nvPr/>
          </p:nvSpPr>
          <p:spPr>
            <a:xfrm>
              <a:off x="6917639" y="2619961"/>
              <a:ext cx="1845360" cy="650867"/>
            </a:xfrm>
            <a:prstGeom prst="rect">
              <a:avLst/>
            </a:prstGeom>
          </p:spPr>
          <p:txBody>
            <a:bodyPr tIns="91440" bIns="91440"/>
            <a:lstStyle/>
            <a:p>
              <a:pPr algn="ctr">
                <a:lnSpc>
                  <a:spcPct val="100000"/>
                </a:lnSpc>
              </a:pPr>
              <a:r>
                <a:rPr lang="en-US" sz="1400" dirty="0">
                  <a:solidFill>
                    <a:srgbClr val="000000"/>
                  </a:solidFill>
                  <a:latin typeface="Arial"/>
                </a:rPr>
                <a:t>(graphical) user interfaces</a:t>
              </a:r>
              <a:endParaRPr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134668" y="1611330"/>
            <a:ext cx="4267200" cy="533400"/>
            <a:chOff x="4571820" y="-91440"/>
            <a:chExt cx="4267200" cy="533400"/>
          </a:xfrm>
          <a:solidFill>
            <a:schemeClr val="accent6"/>
          </a:solidFill>
        </p:grpSpPr>
        <p:sp>
          <p:nvSpPr>
            <p:cNvPr id="15" name="Oval 14"/>
            <p:cNvSpPr/>
            <p:nvPr/>
          </p:nvSpPr>
          <p:spPr>
            <a:xfrm>
              <a:off x="4571820" y="-91440"/>
              <a:ext cx="42672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72100" y="-7382"/>
              <a:ext cx="2666640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Computational Biology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34758" y="2142283"/>
            <a:ext cx="4267200" cy="533400"/>
            <a:chOff x="4876800" y="2190750"/>
            <a:chExt cx="4267200" cy="533400"/>
          </a:xfrm>
        </p:grpSpPr>
        <p:sp>
          <p:nvSpPr>
            <p:cNvPr id="44" name="Oval 43"/>
            <p:cNvSpPr/>
            <p:nvPr/>
          </p:nvSpPr>
          <p:spPr>
            <a:xfrm>
              <a:off x="4876800" y="2190750"/>
              <a:ext cx="4267200" cy="5334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524500" y="2260814"/>
              <a:ext cx="297162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Computational Economics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134668" y="2692006"/>
            <a:ext cx="4267200" cy="533400"/>
            <a:chOff x="4571820" y="-91440"/>
            <a:chExt cx="4267200" cy="533400"/>
          </a:xfrm>
        </p:grpSpPr>
        <p:sp>
          <p:nvSpPr>
            <p:cNvPr id="47" name="Oval 46"/>
            <p:cNvSpPr/>
            <p:nvPr/>
          </p:nvSpPr>
          <p:spPr>
            <a:xfrm>
              <a:off x="4571820" y="-91440"/>
              <a:ext cx="4267200" cy="5334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72100" y="-7382"/>
              <a:ext cx="266664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Computational Finance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134668" y="3225406"/>
            <a:ext cx="4267200" cy="533400"/>
            <a:chOff x="4571820" y="-91440"/>
            <a:chExt cx="4267200" cy="533400"/>
          </a:xfrm>
          <a:solidFill>
            <a:schemeClr val="accent4">
              <a:lumMod val="75000"/>
            </a:schemeClr>
          </a:solidFill>
        </p:grpSpPr>
        <p:sp>
          <p:nvSpPr>
            <p:cNvPr id="50" name="Oval 49"/>
            <p:cNvSpPr/>
            <p:nvPr/>
          </p:nvSpPr>
          <p:spPr>
            <a:xfrm>
              <a:off x="4571820" y="-91440"/>
              <a:ext cx="42672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72010" y="-7382"/>
              <a:ext cx="2666640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Digital Humanities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34758" y="3758806"/>
            <a:ext cx="4267200" cy="533400"/>
            <a:chOff x="4571820" y="-91440"/>
            <a:chExt cx="4267200" cy="533400"/>
          </a:xfrm>
          <a:solidFill>
            <a:schemeClr val="accent3">
              <a:lumMod val="75000"/>
            </a:schemeClr>
          </a:solidFill>
        </p:grpSpPr>
        <p:sp>
          <p:nvSpPr>
            <p:cNvPr id="53" name="Oval 52"/>
            <p:cNvSpPr/>
            <p:nvPr/>
          </p:nvSpPr>
          <p:spPr>
            <a:xfrm>
              <a:off x="4571820" y="-91440"/>
              <a:ext cx="4267200" cy="5334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72100" y="-7382"/>
              <a:ext cx="2666640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Digital Storytelling</a:t>
              </a:r>
            </a:p>
          </p:txBody>
        </p:sp>
      </p:grpSp>
      <p:sp>
        <p:nvSpPr>
          <p:cNvPr id="7" name="Oval 6"/>
          <p:cNvSpPr/>
          <p:nvPr/>
        </p:nvSpPr>
        <p:spPr>
          <a:xfrm>
            <a:off x="7338350" y="4399861"/>
            <a:ext cx="139956" cy="1399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562520" y="4398597"/>
            <a:ext cx="139956" cy="1399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775785" y="4399578"/>
            <a:ext cx="139956" cy="1399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1.87596E-6 L -0.1125 1.87596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31 L -0.17118 -0.0003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5 -3.22212E-6 L 0.09583 -3.22212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18 -0.00031 L 0.15382 -0.00031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83 -3.22212E-6 L -0.00417 -3.22212E-6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82 -0.00031 L -0.00452 -0.00031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3.22212E-6 L -0.00417 0.09762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8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4.95521E-6 L -0.00452 0.16898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9762 L -0.00417 0.00865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0.16805 L -0.00452 -0.00958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865 L -0.11372 0.00865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6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-0.00958 L -0.17483 -0.00958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5" grpId="0" animBg="1"/>
      <p:bldP spid="5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" y="331851"/>
            <a:ext cx="7886700" cy="99509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</a:rPr>
              <a:t>Why Should </a:t>
            </a:r>
            <a:r>
              <a:rPr lang="en-US" i="1" u="sng" dirty="0">
                <a:solidFill>
                  <a:srgbClr val="000000"/>
                </a:solidFill>
                <a:latin typeface="Arial"/>
                <a:ea typeface="Arial"/>
              </a:rPr>
              <a:t>You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</a:rPr>
              <a:t> Study Computer</a:t>
            </a:r>
            <a:br>
              <a:rPr lang="en-US" dirty="0">
                <a:solidFill>
                  <a:srgbClr val="000000"/>
                </a:solidFill>
                <a:latin typeface="Arial"/>
                <a:ea typeface="Arial"/>
              </a:rPr>
            </a:br>
            <a:r>
              <a:rPr lang="en-US" dirty="0">
                <a:solidFill>
                  <a:srgbClr val="000000"/>
                </a:solidFill>
                <a:latin typeface="Arial"/>
                <a:ea typeface="Arial"/>
              </a:rPr>
              <a:t>Science?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86" y="1094343"/>
            <a:ext cx="8675914" cy="3266526"/>
          </a:xfrm>
        </p:spPr>
        <p:txBody>
          <a:bodyPr>
            <a:normAutofit/>
          </a:bodyPr>
          <a:lstStyle/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000" dirty="0"/>
              <a:t>For fun and intellectual excitement</a:t>
            </a:r>
          </a:p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000" dirty="0"/>
              <a:t>A really exciting era is just beginning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sz="1800" dirty="0"/>
              <a:t>CS still a young discipline, computers just starting to act intelligently</a:t>
            </a:r>
            <a:endParaRPr lang="en" sz="1800" dirty="0"/>
          </a:p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000" dirty="0"/>
              <a:t>Fundamental “mode of thought”</a:t>
            </a:r>
          </a:p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000" dirty="0"/>
              <a:t>An increasingly important component of all other fields</a:t>
            </a:r>
          </a:p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000" dirty="0"/>
              <a:t>P</a:t>
            </a:r>
            <a:r>
              <a:rPr lang="en-US" sz="2000" dirty="0" smtClean="0"/>
              <a:t>lenty </a:t>
            </a:r>
            <a:r>
              <a:rPr lang="en-US" sz="2000" dirty="0"/>
              <a:t>of interesting jobs for qualified people, in established companies and start-ups, in research labs and academia</a:t>
            </a:r>
          </a:p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/>
          </a:p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8535" y="3602831"/>
            <a:ext cx="7279640" cy="1383030"/>
            <a:chOff x="640506" y="3730380"/>
            <a:chExt cx="7680534" cy="1390260"/>
          </a:xfrm>
        </p:grpSpPr>
        <p:grpSp>
          <p:nvGrpSpPr>
            <p:cNvPr id="5" name="Group 4"/>
            <p:cNvGrpSpPr/>
            <p:nvPr/>
          </p:nvGrpSpPr>
          <p:grpSpPr>
            <a:xfrm>
              <a:off x="640506" y="3730380"/>
              <a:ext cx="7491780" cy="1390260"/>
              <a:chOff x="351900" y="3616080"/>
              <a:chExt cx="7491780" cy="1390260"/>
            </a:xfrm>
          </p:grpSpPr>
          <p:pic>
            <p:nvPicPr>
              <p:cNvPr id="7" name="Picture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520" y="3703320"/>
                <a:ext cx="1416960" cy="8424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83800" y="3779880"/>
                <a:ext cx="1050840" cy="65916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06640" y="3616080"/>
                <a:ext cx="578880" cy="69948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8400" y="3668280"/>
                <a:ext cx="1942560" cy="64728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74960" y="3749400"/>
                <a:ext cx="2268720" cy="53172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900" y="4274820"/>
                <a:ext cx="1299960" cy="73152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59800" y="4408560"/>
                <a:ext cx="1234080" cy="46476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/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6760" y="4285080"/>
                <a:ext cx="1127520" cy="70344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/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06280" y="4376520"/>
                <a:ext cx="1346040" cy="5612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05660" y="4281120"/>
                <a:ext cx="1460880" cy="684360"/>
              </a:xfrm>
              <a:prstGeom prst="rect">
                <a:avLst/>
              </a:prstGeom>
            </p:spPr>
          </p:pic>
        </p:grpSp>
        <p:pic>
          <p:nvPicPr>
            <p:cNvPr id="6" name="Picture 2" descr="http://extension.usu.edu/innovate/images/uploads/dropbox-logo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460" y="4331581"/>
              <a:ext cx="758580" cy="758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92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1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x-none" dirty="0"/>
              <a:t>IT, or information technology including CS, is key to the “knowledge economy”</a:t>
            </a:r>
          </a:p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-US" sz="1800" dirty="0"/>
          </a:p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x-none" dirty="0"/>
              <a:t>Some examples of CS in action, to illustrate the breadth of our field and its applications, follow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457200" y="208301"/>
            <a:ext cx="8229240" cy="8571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x-none" sz="3600" b="1" dirty="0">
                <a:solidFill>
                  <a:srgbClr val="000000"/>
                </a:solidFill>
                <a:latin typeface="Arial"/>
                <a:ea typeface="Arial"/>
              </a:rPr>
              <a:t>Stunning Special Effects</a:t>
            </a:r>
            <a:endParaRPr lang="x-none" dirty="0"/>
          </a:p>
        </p:txBody>
      </p:sp>
      <p:pic>
        <p:nvPicPr>
          <p:cNvPr id="1026" name="Picture 2" descr="http://uzerfriendly.com/wp-content/uploads/2014/04/wall-e-disneyscreencaps.com-397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9616" y="1500134"/>
            <a:ext cx="4049089" cy="248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58086" y="4155902"/>
            <a:ext cx="7246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WALL-E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9726" y="4155902"/>
            <a:ext cx="11604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Finding Dory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44" y="1500134"/>
            <a:ext cx="4417044" cy="2484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-227927"/>
            <a:ext cx="8229240" cy="8571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x-none" sz="3600" b="1" dirty="0">
                <a:solidFill>
                  <a:srgbClr val="000000"/>
                </a:solidFill>
                <a:latin typeface="Arial"/>
                <a:ea typeface="Arial"/>
              </a:rPr>
              <a:t>Immersive Virtual Reality</a:t>
            </a:r>
            <a:endParaRPr lang="x-none" dirty="0"/>
          </a:p>
        </p:txBody>
      </p:sp>
      <p:sp>
        <p:nvSpPr>
          <p:cNvPr id="9" name="Shape 54"/>
          <p:cNvSpPr txBox="1">
            <a:spLocks noGrp="1"/>
          </p:cNvSpPr>
          <p:nvPr>
            <p:ph type="body" idx="4294967295"/>
          </p:nvPr>
        </p:nvSpPr>
        <p:spPr>
          <a:xfrm>
            <a:off x="365580" y="828592"/>
            <a:ext cx="4206240" cy="37256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3556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0000"/>
              <a:buFont typeface="Arial"/>
              <a:buChar char="●"/>
            </a:pPr>
            <a:r>
              <a:rPr lang="x-none" sz="1800" dirty="0">
                <a:latin typeface="Arial"/>
                <a:cs typeface="Arial"/>
              </a:rPr>
              <a:t>Researchers </a:t>
            </a:r>
            <a:r>
              <a:rPr lang="x-none" sz="1800" dirty="0"/>
              <a:t>can create </a:t>
            </a:r>
            <a:r>
              <a:rPr lang="x-none" sz="1800" dirty="0">
                <a:latin typeface="Arial"/>
                <a:cs typeface="Arial"/>
              </a:rPr>
              <a:t>fully immersive 3D environments via head-tracked stereo glasses, enabling realistic “field geology” on Mars!</a:t>
            </a:r>
          </a:p>
          <a:p>
            <a:pPr marL="1016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0000"/>
            </a:pPr>
            <a:endParaRPr lang="en" sz="600" dirty="0">
              <a:latin typeface="Arial"/>
              <a:cs typeface="Arial"/>
            </a:endParaRPr>
          </a:p>
          <a:p>
            <a:pPr marL="457200" indent="-3556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0000"/>
              <a:buFont typeface="Arial"/>
              <a:buChar char="●"/>
            </a:pPr>
            <a:r>
              <a:rPr lang="x-none" sz="1800" dirty="0">
                <a:latin typeface="Arial"/>
                <a:cs typeface="Arial"/>
              </a:rPr>
              <a:t>A state-of-the-art new “Cave”, the YURT (YURT Ultimate Reality Theater), at 180 George Street about to be generally available</a:t>
            </a:r>
          </a:p>
          <a:p>
            <a:pPr marL="9144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sz="1400" dirty="0">
                <a:latin typeface="Arial"/>
                <a:cs typeface="Arial"/>
              </a:rPr>
              <a:t>much higher quality (e.g., 100Mpixels) and much more comfortable than Oculus Rift and other VR gear</a:t>
            </a:r>
          </a:p>
          <a:p>
            <a:pPr marL="9144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sz="1400" dirty="0">
                <a:latin typeface="Arial"/>
                <a:cs typeface="Arial"/>
              </a:rPr>
              <a:t>but way more expensive!</a:t>
            </a:r>
          </a:p>
        </p:txBody>
      </p:sp>
      <p:pic>
        <p:nvPicPr>
          <p:cNvPr id="2050" name="Picture 2" descr="https://c.o0bg.com/rf/image_960w/Boston/2011-2020/2015/05/28/BostonGlobe.com/Metro/Images/brownvirtualreality_018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1689" y="2846599"/>
            <a:ext cx="3000054" cy="199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.o0bg.com/rf/image_960w/Boston/2011-2020/2015/05/28/BostonGlobe.com/Metro/Images/brownvirtualreality_011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1689" y="746902"/>
            <a:ext cx="2986334" cy="198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7200" y="208301"/>
            <a:ext cx="8229240" cy="857160"/>
          </a:xfrm>
          <a:prstGeom prst="rect">
            <a:avLst/>
          </a:prstGeom>
        </p:spPr>
        <p:txBody>
          <a:bodyPr tIns="91440" bIns="91440" anchor="b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0000"/>
                </a:solidFill>
                <a:latin typeface="Arial"/>
                <a:ea typeface="Arial"/>
              </a:rPr>
              <a:t>Augmented Reality 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316855" y="1138238"/>
            <a:ext cx="3856969" cy="306545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3556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0000"/>
              <a:buFont typeface="Arial"/>
              <a:buChar char="●"/>
            </a:pPr>
            <a:r>
              <a:rPr lang="x-none" sz="1800" dirty="0">
                <a:latin typeface="Arial"/>
                <a:cs typeface="Arial"/>
              </a:rPr>
              <a:t>Creates virtual elements “on top of” the real world, blending a digital reality with an existing one!</a:t>
            </a:r>
          </a:p>
          <a:p>
            <a:pPr marL="457200" indent="-3556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0000"/>
              <a:buFont typeface="Arial"/>
              <a:buChar char="●"/>
            </a:pPr>
            <a:r>
              <a:rPr lang="x-none" sz="1800" dirty="0">
                <a:latin typeface="Arial"/>
                <a:cs typeface="Arial"/>
              </a:rPr>
              <a:t>Example: Microsoft HoloLens </a:t>
            </a:r>
          </a:p>
          <a:p>
            <a:pPr marL="9144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sz="1400" dirty="0">
                <a:latin typeface="Arial"/>
                <a:cs typeface="Arial"/>
              </a:rPr>
              <a:t>special glasses that create a mixed reality out of holograms</a:t>
            </a:r>
          </a:p>
          <a:p>
            <a:pPr marL="9144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sz="1400" dirty="0">
                <a:latin typeface="Arial"/>
                <a:cs typeface="Arial"/>
              </a:rPr>
              <a:t>still in </a:t>
            </a:r>
            <a:r>
              <a:rPr lang="x-none" sz="1400" dirty="0" smtClean="0">
                <a:latin typeface="Arial"/>
                <a:cs typeface="Arial"/>
              </a:rPr>
              <a:t>development</a:t>
            </a:r>
            <a:endParaRPr lang="en-US" sz="1800" dirty="0">
              <a:latin typeface="Arial"/>
              <a:cs typeface="Arial"/>
            </a:endParaRPr>
          </a:p>
          <a:p>
            <a:pPr marL="800191" lvl="1" indent="-355600">
              <a:lnSpc>
                <a:spcPct val="115000"/>
              </a:lnSpc>
              <a:buClr>
                <a:schemeClr val="dk1"/>
              </a:buClr>
              <a:buSzPct val="130000"/>
              <a:buFont typeface="Arial"/>
              <a:buChar char="●"/>
            </a:pPr>
            <a:endParaRPr lang="en-US" sz="1800" dirty="0">
              <a:latin typeface="Arial"/>
              <a:cs typeface="Arial"/>
            </a:endParaRPr>
          </a:p>
          <a:p>
            <a:pPr marL="457200" indent="-3556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0000"/>
              <a:buFont typeface="Arial"/>
              <a:buChar char="●"/>
            </a:pPr>
            <a:endParaRPr lang="de-DE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95" y="1228027"/>
            <a:ext cx="4646749" cy="2775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and 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918" y="1056337"/>
            <a:ext cx="4629040" cy="3879071"/>
          </a:xfrm>
        </p:spPr>
        <p:txBody>
          <a:bodyPr>
            <a:normAutofit lnSpcReduction="10000"/>
          </a:bodyPr>
          <a:lstStyle/>
          <a:p>
            <a:pPr marL="457200" indent="-4191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dirty="0"/>
              <a:t>Facebook</a:t>
            </a:r>
            <a:endParaRPr lang="en" dirty="0"/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0000"/>
              <a:buFont typeface="Arial"/>
              <a:buChar char="○"/>
            </a:pPr>
            <a:r>
              <a:rPr lang="en" dirty="0"/>
              <a:t>1.5 billion active users worldwide</a:t>
            </a:r>
          </a:p>
          <a:p>
            <a:pPr marL="914400" lvl="1" indent="-3556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dirty="0"/>
              <a:t>over 70 billion pieces of content (links, pictures, etc.) shared each month</a:t>
            </a:r>
          </a:p>
          <a:p>
            <a:pPr marL="914400" lvl="1" indent="-3556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US" dirty="0"/>
              <a:t>150,000 messages sent per minute</a:t>
            </a:r>
            <a:endParaRPr lang="en" dirty="0"/>
          </a:p>
          <a:p>
            <a:pPr marL="914400" lvl="1" indent="-3556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dirty="0"/>
              <a:t>open source API allows users to write their own Facebook applications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Shape 66"/>
          <p:cNvPicPr/>
          <p:nvPr/>
        </p:nvPicPr>
        <p:blipFill>
          <a:blip r:embed="rId2"/>
          <a:stretch>
            <a:fillRect/>
          </a:stretch>
        </p:blipFill>
        <p:spPr>
          <a:xfrm>
            <a:off x="4811908" y="1481735"/>
            <a:ext cx="4032360" cy="20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8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</a:rPr>
              <a:t>Dilemmas of the Digital Age (1/4)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89486"/>
            <a:ext cx="7886700" cy="3266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342900">
              <a:lnSpc>
                <a:spcPct val="115000"/>
              </a:lnSpc>
              <a:buClr>
                <a:prstClr val="black"/>
              </a:buClr>
              <a:buSzPct val="100000"/>
              <a:buFont typeface="Arial"/>
              <a:buChar char="●"/>
            </a:pPr>
            <a:r>
              <a:rPr lang="x-none" sz="2000" kern="0" dirty="0">
                <a:solidFill>
                  <a:sysClr val="windowText" lastClr="000000"/>
                </a:solidFill>
              </a:rPr>
              <a:t>Machines continue to replace human labor and decision-making</a:t>
            </a:r>
            <a:endParaRPr lang="x-none" sz="2000" dirty="0"/>
          </a:p>
          <a:p>
            <a:pPr marL="9144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sz="1600" dirty="0"/>
              <a:t>machines have increased human productivity while reducing demand for routine, repetitive jobs</a:t>
            </a:r>
          </a:p>
          <a:p>
            <a:pPr marL="9144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sz="1600" dirty="0"/>
              <a:t>as middle-skilled, task-intensive jobs disappear, income gap widens</a:t>
            </a:r>
          </a:p>
          <a:p>
            <a:pPr marL="9144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x-none" sz="1600" dirty="0"/>
              <a:t>but new jobs are being created, old jobs “upskilled” to be more interesting</a:t>
            </a:r>
          </a:p>
          <a:p>
            <a:pPr marL="1200150" indent="-285750">
              <a:lnSpc>
                <a:spcPct val="115000"/>
              </a:lnSpc>
              <a:spcBef>
                <a:spcPts val="0"/>
              </a:spcBef>
            </a:pPr>
            <a:r>
              <a:rPr lang="x-none" sz="1600" b="1" dirty="0"/>
              <a:t>education is key to economic survival</a:t>
            </a:r>
          </a:p>
          <a:p>
            <a:pPr marL="800100" lvl="1" indent="-342900">
              <a:lnSpc>
                <a:spcPct val="115000"/>
              </a:lnSpc>
              <a:buClr>
                <a:prstClr val="black"/>
              </a:buClr>
              <a:buSzPct val="100000"/>
              <a:buFont typeface="Arial"/>
              <a:buChar char="●"/>
            </a:pPr>
            <a:endParaRPr lang="en" kern="0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2" descr="http://graphics8.nytimes.com/images/2012/09/26/business/JP-TESLA-1/JP-TESLA-1-tmagArtic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0430" y="2830708"/>
            <a:ext cx="4023140" cy="214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0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2699</TotalTime>
  <Words>1090</Words>
  <Application>Microsoft Macintosh PowerPoint</Application>
  <PresentationFormat>Custom</PresentationFormat>
  <Paragraphs>167</Paragraphs>
  <Slides>32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Gateway to Computer Science</vt:lpstr>
      <vt:lpstr>PowerPoint Presentation</vt:lpstr>
      <vt:lpstr>PowerPoint Presentation</vt:lpstr>
      <vt:lpstr>Computer Science (2/2)</vt:lpstr>
      <vt:lpstr>PowerPoint Presentation</vt:lpstr>
      <vt:lpstr>PowerPoint Presentation</vt:lpstr>
      <vt:lpstr>PowerPoint Presentation</vt:lpstr>
      <vt:lpstr>The Internet and Social Networks</vt:lpstr>
      <vt:lpstr>Dilemmas of the Digital Age (1/4)</vt:lpstr>
      <vt:lpstr>Dilemmas of the Digital Age (2/4)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Q:  Why is this happening?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Millionaire!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You Study Computer Science? 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 Wang</dc:creator>
  <cp:lastModifiedBy>Don Stanford</cp:lastModifiedBy>
  <cp:revision>105</cp:revision>
  <dcterms:created xsi:type="dcterms:W3CDTF">2015-09-03T18:53:01Z</dcterms:created>
  <dcterms:modified xsi:type="dcterms:W3CDTF">2016-11-17T15:03:37Z</dcterms:modified>
</cp:coreProperties>
</file>